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5D5"/>
    <a:srgbClr val="FFCCCC"/>
    <a:srgbClr val="FFE9C4"/>
    <a:srgbClr val="FED080"/>
    <a:srgbClr val="D7EEEE"/>
    <a:srgbClr val="A4DBD9"/>
    <a:srgbClr val="949AAA"/>
    <a:srgbClr val="FBD0C4"/>
    <a:srgbClr val="F69787"/>
    <a:srgbClr val="D5EC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1722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77410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89288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67982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08725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337008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57898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494829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33091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40434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79996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56958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9B43E8-1F4A-40FA-84E7-4EDCEE8DB706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82245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145009-0D3B-2118-5D53-38A2AC8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1EE3F552-FD7B-F6AB-7595-1853F8F413C5}"/>
              </a:ext>
            </a:extLst>
          </p:cNvPr>
          <p:cNvSpPr/>
          <p:nvPr/>
        </p:nvSpPr>
        <p:spPr>
          <a:xfrm>
            <a:off x="0" y="1"/>
            <a:ext cx="9144000" cy="730866"/>
          </a:xfrm>
          <a:prstGeom prst="roundRect">
            <a:avLst>
              <a:gd name="adj" fmla="val 0"/>
            </a:avLst>
          </a:prstGeom>
          <a:solidFill>
            <a:srgbClr val="FFD5D5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800" b="1" dirty="0">
                <a:solidFill>
                  <a:srgbClr val="221E1F"/>
                </a:solidFill>
                <a:latin typeface="+mn-ea"/>
              </a:rPr>
              <a:t>생체 모방 로봇</a:t>
            </a: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0E5FC2B2-D5B9-7CB8-43BC-FC9CCF5B7AD2}"/>
              </a:ext>
            </a:extLst>
          </p:cNvPr>
          <p:cNvSpPr/>
          <p:nvPr/>
        </p:nvSpPr>
        <p:spPr>
          <a:xfrm>
            <a:off x="330003" y="1126684"/>
            <a:ext cx="8557883" cy="4165752"/>
          </a:xfrm>
          <a:prstGeom prst="roundRect">
            <a:avLst>
              <a:gd name="adj" fmla="val 5108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E2D785-AF1B-B358-38F0-E7377BE5C471}"/>
              </a:ext>
            </a:extLst>
          </p:cNvPr>
          <p:cNvSpPr txBox="1"/>
          <p:nvPr/>
        </p:nvSpPr>
        <p:spPr>
          <a:xfrm>
            <a:off x="504767" y="1271232"/>
            <a:ext cx="8223597" cy="38870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latinLnBrk="1">
              <a:lnSpc>
                <a:spcPct val="150000"/>
              </a:lnSpc>
            </a:pPr>
            <a:r>
              <a:rPr lang="ko-KR" altLang="en-US" sz="2800" b="1" i="0" u="none" strike="noStrike" baseline="0" dirty="0">
                <a:solidFill>
                  <a:srgbClr val="221E1F"/>
                </a:solidFill>
                <a:latin typeface="+mn-ea"/>
              </a:rPr>
              <a:t>동물이나 인간의 움직임 및 기능을 연구하여 로봇 시스템에 적용한다</a:t>
            </a:r>
            <a:r>
              <a:rPr lang="en-US" altLang="ko-KR" sz="2800" b="1" i="0" u="none" strike="noStrike" baseline="0" dirty="0">
                <a:solidFill>
                  <a:srgbClr val="221E1F"/>
                </a:solidFill>
                <a:latin typeface="+mn-ea"/>
              </a:rPr>
              <a:t>. </a:t>
            </a:r>
            <a:r>
              <a:rPr lang="ko-KR" altLang="en-US" sz="2800" b="1" i="0" u="none" strike="noStrike" baseline="0" dirty="0">
                <a:solidFill>
                  <a:srgbClr val="221E1F"/>
                </a:solidFill>
                <a:latin typeface="+mn-ea"/>
              </a:rPr>
              <a:t>예를 들면 새의 날개 움직임을 모방하여 </a:t>
            </a:r>
            <a:r>
              <a:rPr lang="ko-KR" altLang="en-US" sz="2800" b="1" i="0" u="none" strike="noStrike" baseline="0" dirty="0" err="1">
                <a:solidFill>
                  <a:srgbClr val="221E1F"/>
                </a:solidFill>
                <a:latin typeface="+mn-ea"/>
              </a:rPr>
              <a:t>드론의</a:t>
            </a:r>
            <a:r>
              <a:rPr lang="ko-KR" altLang="en-US" sz="2800" b="1" i="0" u="none" strike="noStrike" baseline="0" dirty="0">
                <a:solidFill>
                  <a:srgbClr val="221E1F"/>
                </a:solidFill>
                <a:latin typeface="+mn-ea"/>
              </a:rPr>
              <a:t> 안정성과 효율성을 향상하기도 하고</a:t>
            </a:r>
            <a:r>
              <a:rPr lang="en-US" altLang="ko-KR" sz="2800" b="1" i="0" u="none" strike="noStrike" baseline="0" dirty="0">
                <a:solidFill>
                  <a:srgbClr val="221E1F"/>
                </a:solidFill>
                <a:latin typeface="+mn-ea"/>
              </a:rPr>
              <a:t>, </a:t>
            </a:r>
            <a:r>
              <a:rPr lang="ko-KR" altLang="en-US" sz="2800" b="1" i="0" u="none" strike="noStrike" baseline="0" dirty="0">
                <a:solidFill>
                  <a:srgbClr val="221E1F"/>
                </a:solidFill>
                <a:latin typeface="+mn-ea"/>
              </a:rPr>
              <a:t>인간의 관절 구조와 움직임을 모방하여 보행 로봇 및 보조 장치의 개발에 중요한 역할을 하기도 한다</a:t>
            </a:r>
            <a:r>
              <a:rPr lang="en-US" altLang="ko-KR" sz="2800" b="1" i="0" u="none" strike="noStrike" baseline="0" dirty="0">
                <a:solidFill>
                  <a:srgbClr val="221E1F"/>
                </a:solidFill>
                <a:latin typeface="+mn-ea"/>
              </a:rPr>
              <a:t>.</a:t>
            </a:r>
            <a:endParaRPr lang="ko-KR" altLang="en-US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901810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7AD61EB7-6918-8FBC-A262-5704A86568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47" b="7547"/>
          <a:stretch/>
        </p:blipFill>
        <p:spPr>
          <a:xfrm>
            <a:off x="574156" y="1167007"/>
            <a:ext cx="7995688" cy="4523985"/>
          </a:xfrm>
          <a:prstGeom prst="roundRect">
            <a:avLst>
              <a:gd name="adj" fmla="val 3439"/>
            </a:avLst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EE028F5-3219-9470-DB2A-4431D9D477F3}"/>
              </a:ext>
            </a:extLst>
          </p:cNvPr>
          <p:cNvSpPr txBox="1"/>
          <p:nvPr/>
        </p:nvSpPr>
        <p:spPr>
          <a:xfrm>
            <a:off x="113836" y="5890518"/>
            <a:ext cx="8925560" cy="5016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ctr" latinLnBrk="1">
              <a:lnSpc>
                <a:spcPts val="3500"/>
              </a:lnSpc>
            </a:pPr>
            <a:r>
              <a:rPr lang="ko-KR" altLang="en-US" sz="2600" b="1" i="0" u="none" strike="noStrike" baseline="0" dirty="0">
                <a:solidFill>
                  <a:srgbClr val="221E1F"/>
                </a:solidFill>
                <a:latin typeface="+mn-ea"/>
              </a:rPr>
              <a:t>▲ 새의 날개를 모방한 로봇</a:t>
            </a:r>
            <a:endParaRPr lang="en-US" altLang="ko-KR" sz="2600" b="1" i="0" u="none" strike="noStrike" baseline="0" dirty="0">
              <a:solidFill>
                <a:srgbClr val="221E1F"/>
              </a:solidFill>
              <a:latin typeface="+mn-ea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58EC9154-BE56-A92F-86A9-F924063DDA05}"/>
              </a:ext>
            </a:extLst>
          </p:cNvPr>
          <p:cNvSpPr/>
          <p:nvPr/>
        </p:nvSpPr>
        <p:spPr>
          <a:xfrm>
            <a:off x="0" y="1"/>
            <a:ext cx="9144000" cy="730866"/>
          </a:xfrm>
          <a:prstGeom prst="roundRect">
            <a:avLst>
              <a:gd name="adj" fmla="val 0"/>
            </a:avLst>
          </a:prstGeom>
          <a:solidFill>
            <a:srgbClr val="FFD5D5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800" b="1" dirty="0">
                <a:solidFill>
                  <a:srgbClr val="221E1F"/>
                </a:solidFill>
                <a:latin typeface="+mn-ea"/>
              </a:rPr>
              <a:t>생체 모방 로봇</a:t>
            </a:r>
          </a:p>
        </p:txBody>
      </p:sp>
    </p:spTree>
    <p:extLst>
      <p:ext uri="{BB962C8B-B14F-4D97-AF65-F5344CB8AC3E}">
        <p14:creationId xmlns:p14="http://schemas.microsoft.com/office/powerpoint/2010/main" val="4129269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2CA0A3-EBBB-8448-221E-BECEDEB7CC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5BE9F8F8-3DF9-2D13-A144-FC6A5B6167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74" b="7574"/>
          <a:stretch/>
        </p:blipFill>
        <p:spPr>
          <a:xfrm>
            <a:off x="574156" y="1167007"/>
            <a:ext cx="7995688" cy="4523985"/>
          </a:xfrm>
          <a:prstGeom prst="roundRect">
            <a:avLst>
              <a:gd name="adj" fmla="val 3439"/>
            </a:avLst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C13204A-67CC-DC61-A6EC-B7338D56C6C2}"/>
              </a:ext>
            </a:extLst>
          </p:cNvPr>
          <p:cNvSpPr txBox="1"/>
          <p:nvPr/>
        </p:nvSpPr>
        <p:spPr>
          <a:xfrm>
            <a:off x="113836" y="5890518"/>
            <a:ext cx="8925560" cy="5016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ctr" latinLnBrk="1">
              <a:lnSpc>
                <a:spcPts val="3500"/>
              </a:lnSpc>
            </a:pPr>
            <a:r>
              <a:rPr lang="ko-KR" altLang="en-US" sz="2600" b="1" i="0" u="none" strike="noStrike" baseline="0" dirty="0">
                <a:solidFill>
                  <a:srgbClr val="221E1F"/>
                </a:solidFill>
                <a:latin typeface="+mn-ea"/>
              </a:rPr>
              <a:t>▲ 새의 날개를 모방한 로봇</a:t>
            </a:r>
            <a:endParaRPr lang="en-US" altLang="ko-KR" sz="2600" b="1" i="0" u="none" strike="noStrike" baseline="0" dirty="0">
              <a:solidFill>
                <a:srgbClr val="221E1F"/>
              </a:solidFill>
              <a:latin typeface="+mn-ea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DA3CBA76-FEEE-3AD4-D3C7-0AC099C56706}"/>
              </a:ext>
            </a:extLst>
          </p:cNvPr>
          <p:cNvSpPr/>
          <p:nvPr/>
        </p:nvSpPr>
        <p:spPr>
          <a:xfrm>
            <a:off x="0" y="1"/>
            <a:ext cx="9144000" cy="730866"/>
          </a:xfrm>
          <a:prstGeom prst="roundRect">
            <a:avLst>
              <a:gd name="adj" fmla="val 0"/>
            </a:avLst>
          </a:prstGeom>
          <a:solidFill>
            <a:srgbClr val="FFD5D5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800" b="1" dirty="0">
                <a:solidFill>
                  <a:srgbClr val="221E1F"/>
                </a:solidFill>
                <a:latin typeface="+mn-ea"/>
              </a:rPr>
              <a:t>생체 모방 로봇</a:t>
            </a:r>
          </a:p>
        </p:txBody>
      </p:sp>
    </p:spTree>
    <p:extLst>
      <p:ext uri="{BB962C8B-B14F-4D97-AF65-F5344CB8AC3E}">
        <p14:creationId xmlns:p14="http://schemas.microsoft.com/office/powerpoint/2010/main" val="21065998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2CA475-51B2-EC46-5238-16ED3F5E6A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735D9C4-3580-E293-CDE4-1007B225A873}"/>
              </a:ext>
            </a:extLst>
          </p:cNvPr>
          <p:cNvSpPr txBox="1"/>
          <p:nvPr/>
        </p:nvSpPr>
        <p:spPr>
          <a:xfrm>
            <a:off x="113836" y="6278445"/>
            <a:ext cx="8925560" cy="5016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ctr" latinLnBrk="1">
              <a:lnSpc>
                <a:spcPts val="3500"/>
              </a:lnSpc>
            </a:pPr>
            <a:r>
              <a:rPr lang="ko-KR" altLang="en-US" sz="2600" b="1" i="0" u="none" strike="noStrike" baseline="0" dirty="0">
                <a:solidFill>
                  <a:srgbClr val="221E1F"/>
                </a:solidFill>
                <a:latin typeface="+mn-ea"/>
              </a:rPr>
              <a:t>▲ 인간 관절 구조의 움직임을 모방한 로봇</a:t>
            </a:r>
            <a:endParaRPr lang="en-US" altLang="ko-KR" sz="2600" b="1" i="0" u="none" strike="noStrike" baseline="0" dirty="0">
              <a:solidFill>
                <a:srgbClr val="221E1F"/>
              </a:solidFill>
              <a:latin typeface="+mn-ea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0657D178-3620-EAE2-15C1-739C9FF97BF3}"/>
              </a:ext>
            </a:extLst>
          </p:cNvPr>
          <p:cNvSpPr/>
          <p:nvPr/>
        </p:nvSpPr>
        <p:spPr>
          <a:xfrm>
            <a:off x="0" y="1"/>
            <a:ext cx="9144000" cy="730866"/>
          </a:xfrm>
          <a:prstGeom prst="roundRect">
            <a:avLst>
              <a:gd name="adj" fmla="val 0"/>
            </a:avLst>
          </a:prstGeom>
          <a:solidFill>
            <a:srgbClr val="FFD5D5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800" b="1" dirty="0">
                <a:solidFill>
                  <a:srgbClr val="221E1F"/>
                </a:solidFill>
                <a:latin typeface="+mn-ea"/>
              </a:rPr>
              <a:t>생체 모방 로봇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ACF64B5D-8562-78C0-06EE-B9F031F769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5577" y="863600"/>
            <a:ext cx="6252846" cy="5297054"/>
          </a:xfrm>
          <a:prstGeom prst="roundRect">
            <a:avLst>
              <a:gd name="adj" fmla="val 2194"/>
            </a:avLst>
          </a:prstGeom>
        </p:spPr>
      </p:pic>
    </p:spTree>
    <p:extLst>
      <p:ext uri="{BB962C8B-B14F-4D97-AF65-F5344CB8AC3E}">
        <p14:creationId xmlns:p14="http://schemas.microsoft.com/office/powerpoint/2010/main" val="14775494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341</TotalTime>
  <Words>67</Words>
  <Application>Microsoft Office PowerPoint</Application>
  <PresentationFormat>화면 슬라이드 쇼(4:3)</PresentationFormat>
  <Paragraphs>8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Candara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지연 김</dc:creator>
  <cp:lastModifiedBy>지연 김</cp:lastModifiedBy>
  <cp:revision>8</cp:revision>
  <dcterms:created xsi:type="dcterms:W3CDTF">2024-12-18T08:11:48Z</dcterms:created>
  <dcterms:modified xsi:type="dcterms:W3CDTF">2026-01-15T00:27:35Z</dcterms:modified>
</cp:coreProperties>
</file>